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83" r:id="rId2"/>
    <p:sldId id="365" r:id="rId3"/>
    <p:sldId id="372" r:id="rId4"/>
    <p:sldId id="366" r:id="rId5"/>
    <p:sldId id="367" r:id="rId6"/>
    <p:sldId id="379" r:id="rId7"/>
    <p:sldId id="267" r:id="rId8"/>
    <p:sldId id="274" r:id="rId9"/>
    <p:sldId id="275" r:id="rId10"/>
    <p:sldId id="276" r:id="rId11"/>
    <p:sldId id="277" r:id="rId12"/>
    <p:sldId id="361" r:id="rId13"/>
    <p:sldId id="280" r:id="rId14"/>
    <p:sldId id="382" r:id="rId15"/>
    <p:sldId id="376" r:id="rId16"/>
    <p:sldId id="377" r:id="rId17"/>
    <p:sldId id="373" r:id="rId18"/>
    <p:sldId id="374" r:id="rId19"/>
    <p:sldId id="378" r:id="rId20"/>
    <p:sldId id="375" r:id="rId21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200C0"/>
    <a:srgbClr val="290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/>
    <p:restoredTop sz="86426" autoAdjust="0"/>
  </p:normalViewPr>
  <p:slideViewPr>
    <p:cSldViewPr>
      <p:cViewPr varScale="1">
        <p:scale>
          <a:sx n="96" d="100"/>
          <a:sy n="96" d="100"/>
        </p:scale>
        <p:origin x="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7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11/12/21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1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1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4 – Kỹ thuật mã hóa kênh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A1EC7A20-3C6A-496B-9976-157220B62F67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28257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F7D362C5-DA37-474C-9CEA-BEB3AC75A586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45516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B84FA0D0-8961-4B3A-AC5A-0D3ABF460D6F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885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hoá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nguồn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76200" y="1295400"/>
            <a:ext cx="9144000" cy="41148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dirty="0" err="1">
                <a:latin typeface="Arial"/>
                <a:cs typeface="Arial"/>
              </a:rPr>
              <a:t>Câu</a:t>
            </a:r>
            <a:r>
              <a:rPr lang="en-US" altLang="en-US" sz="2200" b="1" dirty="0">
                <a:latin typeface="Arial"/>
                <a:cs typeface="Arial"/>
              </a:rPr>
              <a:t> 1: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nhóm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latin typeface="Arial"/>
                <a:cs typeface="Arial"/>
              </a:rPr>
              <a:t>6, 7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dirty="0" err="1">
                <a:latin typeface="Arial"/>
                <a:cs typeface="Arial"/>
              </a:rPr>
              <a:t>Câu</a:t>
            </a:r>
            <a:r>
              <a:rPr lang="en-US" altLang="en-US" sz="2200" b="1" dirty="0">
                <a:latin typeface="Arial"/>
                <a:cs typeface="Arial"/>
              </a:rPr>
              <a:t> 2: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nhóm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latin typeface="Arial"/>
                <a:cs typeface="Arial"/>
              </a:rPr>
              <a:t>8, 9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Nhóm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chuẩn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bị</a:t>
            </a:r>
            <a:r>
              <a:rPr lang="en-US" altLang="en-US" sz="2200" dirty="0">
                <a:latin typeface="Arial"/>
                <a:cs typeface="Arial"/>
              </a:rPr>
              <a:t>, chia </a:t>
            </a:r>
            <a:r>
              <a:rPr lang="en-US" altLang="en-US" sz="2200" dirty="0" err="1">
                <a:latin typeface="Arial"/>
                <a:cs typeface="Arial"/>
              </a:rPr>
              <a:t>sẻ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màn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hình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bắt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đầu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trình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bày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lúc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b="1">
                <a:solidFill>
                  <a:srgbClr val="FF0000"/>
                </a:solidFill>
                <a:latin typeface="Arial"/>
                <a:cs typeface="Arial"/>
              </a:rPr>
              <a:t>13h35</a:t>
            </a:r>
            <a:endParaRPr lang="en-US" alt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Nội</a:t>
            </a:r>
            <a:r>
              <a:rPr lang="en-US" altLang="en-US" sz="2200" dirty="0">
                <a:latin typeface="Arial"/>
                <a:cs typeface="Arial"/>
              </a:rPr>
              <a:t> dung </a:t>
            </a:r>
            <a:r>
              <a:rPr lang="en-US" altLang="en-US" sz="2200" dirty="0" err="1">
                <a:latin typeface="Arial"/>
                <a:cs typeface="Arial"/>
              </a:rPr>
              <a:t>trình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bày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lời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phân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việc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minh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chứng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việc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nhóm</a:t>
            </a: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1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chứa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toàn</a:t>
            </a:r>
            <a:r>
              <a:rPr lang="en-US" sz="2200" dirty="0">
                <a:latin typeface="Arial"/>
                <a:cs typeface="Arial"/>
              </a:rPr>
              <a:t> bit 0;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đóng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C</a:t>
            </a:r>
            <a:r>
              <a:rPr lang="en-US" sz="2200" baseline="-25000" dirty="0">
                <a:latin typeface="Arial"/>
                <a:cs typeface="Arial"/>
              </a:rPr>
              <a:t>i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j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kỳ</a:t>
            </a:r>
            <a:r>
              <a:rPr lang="en-US" sz="2200" dirty="0">
                <a:latin typeface="Arial"/>
                <a:cs typeface="Arial"/>
              </a:rPr>
              <a:t>, ta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:</a:t>
            </a: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Arial"/>
                <a:cs typeface="Arial"/>
              </a:rPr>
              <a:t>C</a:t>
            </a:r>
            <a:r>
              <a:rPr lang="en-US" sz="2200" baseline="-25000" dirty="0">
                <a:latin typeface="Arial"/>
                <a:cs typeface="Arial"/>
              </a:rPr>
              <a:t>i </a:t>
            </a:r>
            <a:r>
              <a:rPr lang="en-US" sz="2200" dirty="0">
                <a:latin typeface="Arial"/>
                <a:cs typeface="Arial"/>
              </a:rPr>
              <a:t>+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j</a:t>
            </a:r>
            <a:r>
              <a:rPr lang="en-US" sz="2200" dirty="0">
                <a:latin typeface="Arial"/>
                <a:cs typeface="Arial"/>
              </a:rPr>
              <a:t> =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k</a:t>
            </a:r>
            <a:endParaRPr lang="en-US" sz="2200" baseline="-25000" dirty="0">
              <a:latin typeface="Arial"/>
              <a:cs typeface="Arial"/>
            </a:endParaRP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</a:t>
            </a:r>
            <a:r>
              <a:rPr lang="en-US" sz="2200" baseline="-25000" dirty="0" err="1">
                <a:latin typeface="Arial"/>
                <a:cs typeface="Arial"/>
              </a:rPr>
              <a:t>k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en-US" sz="2200" dirty="0">
              <a:latin typeface="Arial"/>
              <a:cs typeface="Arial"/>
            </a:endParaRPr>
          </a:p>
          <a:p>
            <a:pPr marL="925830" lvl="1" indent="-285750">
              <a:lnSpc>
                <a:spcPct val="13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en-US" sz="2200" dirty="0">
              <a:latin typeface="Arial"/>
              <a:cs typeface="Arial"/>
            </a:endParaRP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a = 00		00000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b = 01		00111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c = 10		11100</a:t>
            </a:r>
          </a:p>
          <a:p>
            <a:pPr marL="0" indent="344488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en-US" sz="2200" dirty="0">
                <a:latin typeface="Arial"/>
                <a:cs typeface="Arial"/>
              </a:rPr>
              <a:t> d = 11		11011</a:t>
            </a:r>
            <a:endParaRPr lang="vi-VN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1600200" y="4876800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00600"/>
            <a:ext cx="46482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khối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tuyến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tính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3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vòng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86800" cy="51054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tuyến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toàn</a:t>
            </a:r>
            <a:r>
              <a:rPr lang="en-US" sz="2200" dirty="0">
                <a:latin typeface="Arial"/>
                <a:cs typeface="Arial"/>
              </a:rPr>
              <a:t> 0;</a:t>
            </a:r>
          </a:p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vòng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thì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cùng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tabLst>
                <a:tab pos="742950" algn="l"/>
                <a:tab pos="914400" algn="l"/>
                <a:tab pos="3200400" algn="l"/>
              </a:tabLst>
              <a:defRPr/>
            </a:pPr>
            <a:endParaRPr lang="en-US" sz="2200" dirty="0"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>
                <a:latin typeface="Arial"/>
                <a:cs typeface="Arial"/>
              </a:rPr>
              <a:t>                  1101000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0110100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0011010 </a:t>
            </a:r>
            <a:r>
              <a:rPr lang="en-US" sz="2200" dirty="0">
                <a:latin typeface="Arial"/>
                <a:cs typeface="Arial"/>
                <a:sym typeface="Wingdings"/>
              </a:rPr>
              <a:t></a:t>
            </a:r>
            <a:r>
              <a:rPr lang="en-US" sz="2200" dirty="0">
                <a:latin typeface="Arial"/>
                <a:cs typeface="Arial"/>
              </a:rPr>
              <a:t> 0001101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endParaRPr lang="en-US" sz="2200" dirty="0">
              <a:latin typeface="Arial"/>
              <a:cs typeface="Arial"/>
              <a:sym typeface="Wingdings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  <a:tabLst>
                <a:tab pos="742950" algn="l"/>
                <a:tab pos="914400" algn="l"/>
                <a:tab pos="3200400" algn="l"/>
              </a:tabLst>
              <a:defRPr/>
            </a:pPr>
            <a:r>
              <a:rPr lang="en-US" sz="2200" dirty="0">
                <a:latin typeface="Arial"/>
                <a:cs typeface="Arial"/>
                <a:sym typeface="Wingdings"/>
              </a:rPr>
              <a:t>                   </a:t>
            </a:r>
            <a:r>
              <a:rPr lang="en-US" sz="2200" dirty="0">
                <a:latin typeface="Arial"/>
                <a:cs typeface="Arial"/>
              </a:rPr>
              <a:t>1000110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0100011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latin typeface="Arial"/>
                <a:cs typeface="Arial"/>
              </a:rPr>
              <a:t>1010001 </a:t>
            </a:r>
            <a:r>
              <a:rPr lang="en-US" sz="2200" dirty="0">
                <a:latin typeface="Arial"/>
                <a:cs typeface="Arial"/>
                <a:sym typeface="Wingdings"/>
              </a:rPr>
              <a:t> 1101000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Khả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khối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giữa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liên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đến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 marL="0" indent="1255713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d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</a:t>
            </a: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r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vi-VN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vi-VN" altLang="en-US" sz="2200" b="1" dirty="0">
                <a:latin typeface="Arial"/>
                <a:cs typeface="Arial"/>
              </a:rPr>
              <a:t>r &gt;</a:t>
            </a:r>
            <a:r>
              <a:rPr lang="en-US" altLang="en-US" sz="2200" b="1" dirty="0">
                <a:latin typeface="Arial"/>
                <a:cs typeface="Arial"/>
              </a:rPr>
              <a:t>=</a:t>
            </a:r>
            <a:r>
              <a:rPr lang="vi-VN" altLang="en-US" sz="2200" b="1" dirty="0">
                <a:latin typeface="Arial"/>
                <a:cs typeface="Arial"/>
              </a:rPr>
              <a:t> 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797175"/>
            <a:ext cx="2133600" cy="47942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99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năng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phát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hiện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62C5-DA37-474C-9CEA-BEB3AC75A586}" type="slidenum">
              <a:rPr lang="vi-VN" altLang="en-US" smtClean="0"/>
              <a:pPr/>
              <a:t>13</a:t>
            </a:fld>
            <a:endParaRPr lang="vi-VN" altLang="en-US"/>
          </a:p>
        </p:txBody>
      </p:sp>
      <p:graphicFrame>
        <p:nvGraphicFramePr>
          <p:cNvPr id="406758" name="Group 23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04600882"/>
              </p:ext>
            </p:extLst>
          </p:nvPr>
        </p:nvGraphicFramePr>
        <p:xfrm>
          <a:off x="380998" y="1295400"/>
          <a:ext cx="8686802" cy="914400"/>
        </p:xfrm>
        <a:graphic>
          <a:graphicData uri="http://schemas.openxmlformats.org/drawingml/2006/table">
            <a:tbl>
              <a:tblPr/>
              <a:tblGrid>
                <a:gridCol w="124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6761" name="Group 23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17778555"/>
              </p:ext>
            </p:extLst>
          </p:nvPr>
        </p:nvGraphicFramePr>
        <p:xfrm>
          <a:off x="1752600" y="2514600"/>
          <a:ext cx="5638800" cy="914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8686800" cy="170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M1 (d = 1) không có khả năng phát hiện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M2 (d = 2) phát hiện được 1 lỗi, không sửa được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M3 (d = 3) phát hiện và sửa được 1 lỗi</a:t>
            </a:r>
          </a:p>
        </p:txBody>
      </p:sp>
      <p:graphicFrame>
        <p:nvGraphicFramePr>
          <p:cNvPr id="406764" name="Group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0891"/>
              </p:ext>
            </p:extLst>
          </p:nvPr>
        </p:nvGraphicFramePr>
        <p:xfrm>
          <a:off x="2743200" y="3810000"/>
          <a:ext cx="3324225" cy="9144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 tự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054" name="Oval 237"/>
          <p:cNvSpPr>
            <a:spLocks noChangeArrowheads="1"/>
          </p:cNvSpPr>
          <p:nvPr/>
        </p:nvSpPr>
        <p:spPr bwMode="auto">
          <a:xfrm>
            <a:off x="0" y="12954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M1</a:t>
            </a:r>
          </a:p>
        </p:txBody>
      </p:sp>
      <p:sp>
        <p:nvSpPr>
          <p:cNvPr id="406766" name="Oval 238"/>
          <p:cNvSpPr>
            <a:spLocks noChangeArrowheads="1"/>
          </p:cNvSpPr>
          <p:nvPr/>
        </p:nvSpPr>
        <p:spPr bwMode="auto">
          <a:xfrm>
            <a:off x="1524000" y="2346324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 dirty="0">
                <a:solidFill>
                  <a:srgbClr val="FF0000"/>
                </a:solidFill>
              </a:rPr>
              <a:t>M2</a:t>
            </a:r>
          </a:p>
        </p:txBody>
      </p:sp>
      <p:sp>
        <p:nvSpPr>
          <p:cNvPr id="406767" name="Oval 239"/>
          <p:cNvSpPr>
            <a:spLocks noChangeArrowheads="1"/>
          </p:cNvSpPr>
          <p:nvPr/>
        </p:nvSpPr>
        <p:spPr bwMode="auto">
          <a:xfrm>
            <a:off x="2362200" y="36576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18828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766" grpId="0" animBg="1"/>
      <p:bldP spid="4067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Bài tập (không bắt buộc)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37338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456"/>
              </a:spcBef>
              <a:buNone/>
            </a:pPr>
            <a:r>
              <a:rPr lang="en-US" altLang="en-US" sz="2200" dirty="0" err="1">
                <a:latin typeface="Arial"/>
                <a:cs typeface="Arial"/>
              </a:rPr>
              <a:t>Muốn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1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Cứ</a:t>
            </a:r>
            <a:r>
              <a:rPr lang="en-US" altLang="en-US" sz="2200" dirty="0">
                <a:latin typeface="Arial"/>
                <a:cs typeface="Arial"/>
              </a:rPr>
              <a:t> 1 bit tin </a:t>
            </a:r>
            <a:r>
              <a:rPr lang="en-US" altLang="en-US" sz="2200" dirty="0" err="1">
                <a:latin typeface="Arial"/>
                <a:cs typeface="Arial"/>
              </a:rPr>
              <a:t>thì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2 bit </a:t>
            </a:r>
            <a:r>
              <a:rPr lang="en-US" altLang="en-US" sz="2200" dirty="0" err="1">
                <a:latin typeface="Arial"/>
                <a:cs typeface="Arial"/>
              </a:rPr>
              <a:t>dư</a:t>
            </a:r>
            <a:r>
              <a:rPr lang="en-US" altLang="en-US" sz="2200" dirty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Vậy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dư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bao </a:t>
            </a:r>
            <a:r>
              <a:rPr lang="en-US" altLang="en-US" sz="2200" dirty="0" err="1">
                <a:latin typeface="Arial"/>
                <a:cs typeface="Arial"/>
              </a:rPr>
              <a:t>nhiêu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trường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hợp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sau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456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2 bit tin</a:t>
            </a:r>
          </a:p>
          <a:p>
            <a:pPr>
              <a:lnSpc>
                <a:spcPct val="150000"/>
              </a:lnSpc>
              <a:spcBef>
                <a:spcPts val="456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3 bit tin</a:t>
            </a:r>
          </a:p>
          <a:p>
            <a:pPr>
              <a:lnSpc>
                <a:spcPct val="150000"/>
              </a:lnSpc>
              <a:spcBef>
                <a:spcPts val="456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k bit tin</a:t>
            </a:r>
          </a:p>
        </p:txBody>
      </p:sp>
    </p:spTree>
    <p:extLst>
      <p:ext uri="{BB962C8B-B14F-4D97-AF65-F5344CB8AC3E}">
        <p14:creationId xmlns:p14="http://schemas.microsoft.com/office/powerpoint/2010/main" val="22292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nhằm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trích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thông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dòng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qua </a:t>
            </a:r>
            <a:r>
              <a:rPr lang="en-US" altLang="en-US" sz="2200" dirty="0" err="1">
                <a:latin typeface="Arial"/>
                <a:cs typeface="Arial"/>
              </a:rPr>
              <a:t>kênh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nhiễu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việc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rất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thách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với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bài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toán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0BD5B-2975-D34C-9442-2D8F1CC5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0"/>
            <a:ext cx="7035800" cy="35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toán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1440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nguồn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A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altLang="en-US" sz="2200" dirty="0">
                <a:latin typeface="Arial"/>
                <a:cs typeface="Arial"/>
              </a:rPr>
              <a:t>001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B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altLang="en-US" sz="2200" dirty="0">
                <a:latin typeface="Arial"/>
                <a:cs typeface="Arial"/>
              </a:rPr>
              <a:t>010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C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altLang="en-US" sz="2200" dirty="0">
                <a:latin typeface="Arial"/>
                <a:cs typeface="Arial"/>
              </a:rPr>
              <a:t>101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</a:rPr>
              <a:t>D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altLang="en-US" sz="2200" dirty="0">
                <a:latin typeface="Arial"/>
                <a:cs typeface="Arial"/>
              </a:rPr>
              <a:t>111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hoá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thành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0.2V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lang="en-US" altLang="en-US" sz="2200" dirty="0" err="1">
                <a:latin typeface="Arial"/>
                <a:cs typeface="Arial"/>
              </a:rPr>
              <a:t>thành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4.2V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001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bản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phát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gồm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các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xung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  <a:sym typeface="Wingdings" pitchFamily="2" charset="2"/>
              </a:rPr>
              <a:t>0.2V 0.2V 4.2V</a:t>
            </a:r>
            <a:endParaRPr lang="en-US" altLang="en-US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bản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bị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nhiễu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bản</a:t>
            </a:r>
            <a:r>
              <a:rPr lang="en-US" altLang="en-US" sz="2200" dirty="0">
                <a:latin typeface="Arial"/>
                <a:cs typeface="Arial"/>
              </a:rPr>
              <a:t> tin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0.4V 2.6V 4.2V</a:t>
            </a:r>
          </a:p>
        </p:txBody>
      </p:sp>
    </p:spTree>
    <p:extLst>
      <p:ext uri="{BB962C8B-B14F-4D97-AF65-F5344CB8AC3E}">
        <p14:creationId xmlns:p14="http://schemas.microsoft.com/office/powerpoint/2010/main" val="221839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cứng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Nguyên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tắc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o </a:t>
            </a:r>
            <a:r>
              <a:rPr lang="en-US" altLang="en-US" sz="2200" dirty="0" err="1">
                <a:latin typeface="Arial"/>
                <a:cs typeface="Arial"/>
              </a:rPr>
              <a:t>sánh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với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ngưỡng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Đưa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quyết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định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1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hoặc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0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cho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từng</a:t>
            </a:r>
            <a:r>
              <a:rPr lang="en-US" altLang="en-US" sz="2200" dirty="0">
                <a:solidFill>
                  <a:srgbClr val="0000FF"/>
                </a:solidFill>
                <a:latin typeface="Arial"/>
                <a:cs typeface="Arial"/>
              </a:rPr>
              <a:t> bit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đơn</a:t>
            </a:r>
            <a:r>
              <a:rPr lang="en-US" altLang="en-US" sz="2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latin typeface="Arial"/>
                <a:cs typeface="Arial"/>
              </a:rPr>
              <a:t>lẻ</a:t>
            </a:r>
            <a:endParaRPr lang="en-US" altLang="en-US" sz="22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42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cứng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2514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Bên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thu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lang="en-US" alt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ngưỡng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Arial"/>
                <a:cs typeface="Arial"/>
              </a:rPr>
              <a:t>2.2V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  <a:sym typeface="Wingdings"/>
              </a:rPr>
              <a:t>Khả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năng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phát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là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: A (001), B(010), D(111)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Bộ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giải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quyết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định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chọn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một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trong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3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là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A (001), B(010), D(111) 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mập</a:t>
            </a:r>
            <a:r>
              <a:rPr lang="en-US" alt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/>
              </a:rPr>
              <a:t>mờ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86200"/>
            <a:ext cx="8610600" cy="23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mềm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nhiều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thuật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toán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quyết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định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mềm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solidFill>
                  <a:srgbClr val="0432FF"/>
                </a:solidFill>
                <a:latin typeface="Arial"/>
                <a:cs typeface="Arial"/>
              </a:rPr>
              <a:t>Nguyên</a:t>
            </a:r>
            <a:r>
              <a:rPr lang="en-US" alt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0432FF"/>
                </a:solidFill>
                <a:latin typeface="Arial"/>
                <a:cs typeface="Arial"/>
              </a:rPr>
              <a:t>tắc</a:t>
            </a:r>
            <a:r>
              <a:rPr lang="en-US" altLang="en-US" sz="2200" dirty="0">
                <a:solidFill>
                  <a:srgbClr val="0432FF"/>
                </a:solidFill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Không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từng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xem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xét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cụm</a:t>
            </a:r>
            <a:r>
              <a:rPr lang="en-US" altLang="en-US" sz="2200" dirty="0">
                <a:latin typeface="Arial"/>
                <a:cs typeface="Arial"/>
              </a:rPr>
              <a:t> bit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en-US" sz="2200" dirty="0" err="1">
                <a:latin typeface="Arial"/>
                <a:cs typeface="Arial"/>
              </a:rPr>
              <a:t>Xem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xét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giá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trị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cụm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lượng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tốt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quyết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định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cứng</a:t>
            </a: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34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2133600"/>
          </a:xfrm>
        </p:spPr>
        <p:txBody>
          <a:bodyPr>
            <a:normAutofit/>
          </a:bodyPr>
          <a:lstStyle/>
          <a:p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4: </a:t>
            </a:r>
            <a:b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FF0000"/>
                </a:solidFill>
                <a:latin typeface="Arial"/>
                <a:cs typeface="Arial"/>
              </a:rPr>
              <a:t>MÃ HÓA KÊNH</a:t>
            </a:r>
            <a:endParaRPr lang="en-US" sz="44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giải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quyết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định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mềm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686800" cy="129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Ví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solidFill>
                  <a:srgbClr val="0000FF"/>
                </a:solidFill>
                <a:latin typeface="Arial"/>
                <a:cs typeface="Arial"/>
              </a:rPr>
              <a:t>dụ</a:t>
            </a:r>
            <a:r>
              <a:rPr lang="en-US" altLang="en-US" sz="2200" b="1" u="sng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Euclid 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bộ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giải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kết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luận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từ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thu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là</a:t>
            </a:r>
            <a:r>
              <a:rPr lang="en-US" altLang="en-US" sz="2200" dirty="0">
                <a:latin typeface="Arial"/>
                <a:cs typeface="Arial"/>
                <a:sym typeface="Wingdings" pitchFamily="2" charset="2"/>
              </a:rPr>
              <a:t> 001  </a:t>
            </a:r>
            <a:r>
              <a:rPr lang="en-US" altLang="en-US" sz="2200" dirty="0" err="1">
                <a:latin typeface="Arial"/>
                <a:cs typeface="Arial"/>
                <a:sym typeface="Wingdings" pitchFamily="2" charset="2"/>
              </a:rPr>
              <a:t>đúng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031"/>
            <a:ext cx="9144000" cy="44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sz="3400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152400" y="1814513"/>
            <a:ext cx="8293100" cy="1122363"/>
            <a:chOff x="96" y="1143"/>
            <a:chExt cx="5224" cy="707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 dirty="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46050" y="4733927"/>
            <a:ext cx="8312150" cy="1122363"/>
            <a:chOff x="92" y="2982"/>
            <a:chExt cx="5236" cy="707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872"/>
              <a:ext cx="12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2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Giới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kỹ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hóa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kênh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phát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sửa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0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Giới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thiệu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kỹ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thuật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phát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hiện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sửa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Cơ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sở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lý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thuyết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hoá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-76200" y="1295400"/>
                <a:ext cx="9144000" cy="5257800"/>
              </a:xfrm>
            </p:spPr>
            <p:txBody>
              <a:bodyPr>
                <a:noAutofit/>
              </a:bodyPr>
              <a:lstStyle/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>
                    <a:latin typeface="Arial"/>
                    <a:cs typeface="Arial"/>
                  </a:rPr>
                  <a:t>Theo Shannon: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dù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kênh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, 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vẫn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thông</a:t>
                </a:r>
                <a:r>
                  <a:rPr lang="en-US" altLang="en-US" sz="2200" dirty="0">
                    <a:latin typeface="Arial"/>
                    <a:cs typeface="Arial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(error-free)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một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tốc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độ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định</a:t>
                </a:r>
                <a:r>
                  <a:rPr lang="en-US" altLang="en-US" sz="2200" dirty="0">
                    <a:latin typeface="Arial"/>
                    <a:cs typeface="Arial"/>
                  </a:rPr>
                  <a:t> qua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kênh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Định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lý</a:t>
                </a:r>
                <a:r>
                  <a:rPr lang="en-US" altLang="en-US" sz="2200" dirty="0">
                    <a:latin typeface="Arial"/>
                    <a:cs typeface="Arial"/>
                  </a:rPr>
                  <a:t> Shannon: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nếu</a:t>
                </a:r>
                <a:r>
                  <a:rPr lang="en-US" altLang="en-US" sz="2200" dirty="0">
                    <a:latin typeface="Arial"/>
                    <a:cs typeface="Arial"/>
                  </a:rPr>
                  <a:t> R &lt; C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sẽ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tồn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tại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một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kỹ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thuật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hoá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phép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xác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suất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bên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máy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giảm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nhỏ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tuỳ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ý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Về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lý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thuyết</a:t>
                </a:r>
                <a:r>
                  <a:rPr lang="en-US" altLang="en-US" sz="2200" dirty="0">
                    <a:latin typeface="Arial"/>
                    <a:cs typeface="Arial"/>
                  </a:rPr>
                  <a:t>, 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truyền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thông</a:t>
                </a:r>
                <a:r>
                  <a:rPr lang="en-US" altLang="en-US" sz="2200" dirty="0">
                    <a:latin typeface="Arial"/>
                    <a:cs typeface="Arial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giới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hạn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cao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bằng</a:t>
                </a:r>
                <a:r>
                  <a:rPr lang="en-US" altLang="en-US" sz="2200" dirty="0">
                    <a:latin typeface="Arial"/>
                    <a:cs typeface="Arial"/>
                  </a:rPr>
                  <a:t> dung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lượng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phép</a:t>
                </a:r>
                <a:r>
                  <a:rPr lang="en-US" altLang="en-US" sz="2200" dirty="0">
                    <a:latin typeface="Arial"/>
                    <a:cs typeface="Arial"/>
                  </a:rPr>
                  <a:t> C,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với</a:t>
                </a:r>
                <a:r>
                  <a:rPr lang="en-US" altLang="en-US" sz="2200" dirty="0">
                    <a:latin typeface="Arial"/>
                    <a:cs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𝐶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altLang="en-US" sz="2200" i="1">
                          <a:latin typeface="Cambria Math" panose="02040503050406030204" pitchFamily="18" charset="0"/>
                          <a:cs typeface="Arial"/>
                        </a:rPr>
                        <m:t>B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b>
                        <m:sSub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log</m:t>
                          </m:r>
                        </m:e>
                        <m:sub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1+</m:t>
                          </m:r>
                          <m:f>
                            <m:fPr>
                              <m:ctrlPr>
                                <a:rPr lang="vi-VN" altLang="en-US" sz="22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vi-VN" altLang="en-US" sz="2200" b="0" dirty="0">
                  <a:latin typeface="Arial"/>
                  <a:cs typeface="Arial"/>
                </a:endParaRPr>
              </a:p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dirty="0"/>
                  <a:t>C: dung lượng kênh truyền (bps), B: băng thông của kênh (Hz), S: công suất của tín hiệu được truyền đi (đơn vị đo W), N: công suất của nhiễu (đơn vị đo W)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-76200" y="1295400"/>
                <a:ext cx="9144000" cy="5257800"/>
              </a:xfrm>
              <a:blipFill>
                <a:blip r:embed="rId3"/>
                <a:stretch>
                  <a:fillRect b="-24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3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Giới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thiệu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các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kỹ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thuật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điều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khiển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95400"/>
            <a:ext cx="8915400" cy="48768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Tăng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suất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Sử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dụng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phân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tập</a:t>
            </a:r>
            <a:r>
              <a:rPr lang="en-US" altLang="en-US" sz="2200" dirty="0">
                <a:latin typeface="Arial"/>
                <a:cs typeface="Arial"/>
              </a:rPr>
              <a:t> (diversity)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echo (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 song </a:t>
            </a:r>
            <a:r>
              <a:rPr lang="en-US" altLang="en-US" sz="2200" dirty="0" err="1">
                <a:latin typeface="Arial"/>
                <a:cs typeface="Arial"/>
              </a:rPr>
              <a:t>công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lặp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động</a:t>
            </a:r>
            <a:r>
              <a:rPr lang="en-US" altLang="en-US" sz="2200" dirty="0">
                <a:latin typeface="Arial"/>
                <a:cs typeface="Arial"/>
              </a:rPr>
              <a:t> (Automatic Repeat </a:t>
            </a:r>
            <a:r>
              <a:rPr lang="en-US" altLang="en-US" sz="2200" dirty="0" err="1">
                <a:latin typeface="Arial"/>
                <a:cs typeface="Arial"/>
              </a:rPr>
              <a:t>reQuest</a:t>
            </a:r>
            <a:r>
              <a:rPr lang="en-US" altLang="en-US" sz="2200" dirty="0">
                <a:latin typeface="Arial"/>
                <a:cs typeface="Arial"/>
              </a:rPr>
              <a:t>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hóa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không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phản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hồi</a:t>
            </a:r>
            <a:r>
              <a:rPr lang="en-US" altLang="en-US" sz="2200" dirty="0">
                <a:latin typeface="Arial"/>
                <a:cs typeface="Arial"/>
              </a:rPr>
              <a:t> (Forward Error Correction Coding)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dirty="0" err="1">
                <a:latin typeface="Arial"/>
                <a:cs typeface="Arial"/>
              </a:rPr>
              <a:t>Phương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pháp</a:t>
            </a:r>
            <a:r>
              <a:rPr lang="en-US" altLang="en-US" sz="2200" dirty="0">
                <a:latin typeface="Arial"/>
                <a:cs typeface="Arial"/>
              </a:rPr>
              <a:t> 4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5: </a:t>
            </a:r>
            <a:r>
              <a:rPr lang="en-US" altLang="en-US" sz="2200" dirty="0" err="1">
                <a:latin typeface="Arial"/>
                <a:cs typeface="Arial"/>
              </a:rPr>
              <a:t>Yêu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cầu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dùng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vi-VN" altLang="en-US" sz="2200" dirty="0">
                <a:latin typeface="Arial"/>
                <a:cs typeface="Arial"/>
              </a:rPr>
              <a:t> (Mã hóa kênh)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1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228600" y="1524000"/>
            <a:ext cx="8686800" cy="692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vi-VN" altLang="ja-JP" sz="2800" b="1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Mã hóa kênh</a:t>
            </a:r>
            <a:endParaRPr lang="vi-VN" sz="2800" dirty="0">
              <a:solidFill>
                <a:srgbClr val="FF0000"/>
              </a:solidFill>
              <a:ea typeface="MS Mincho" pitchFamily="49" charset="-128"/>
            </a:endParaRPr>
          </a:p>
        </p:txBody>
      </p:sp>
      <p:sp>
        <p:nvSpPr>
          <p:cNvPr id="401416" name="Text Box 8"/>
          <p:cNvSpPr txBox="1">
            <a:spLocks noChangeArrowheads="1"/>
          </p:cNvSpPr>
          <p:nvPr/>
        </p:nvSpPr>
        <p:spPr bwMode="auto">
          <a:xfrm>
            <a:off x="228600" y="2216150"/>
            <a:ext cx="6550025" cy="69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vi-VN" altLang="ja-JP" sz="2400" b="1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khối</a:t>
            </a:r>
          </a:p>
          <a:p>
            <a:pPr>
              <a:defRPr/>
            </a:pPr>
            <a:endParaRPr lang="vi-VN" sz="2400">
              <a:solidFill>
                <a:srgbClr val="000066"/>
              </a:solidFill>
              <a:ea typeface="MS Mincho" pitchFamily="49" charset="-128"/>
            </a:endParaRPr>
          </a:p>
        </p:txBody>
      </p:sp>
      <p:sp>
        <p:nvSpPr>
          <p:cNvPr id="401417" name="Text Box 9"/>
          <p:cNvSpPr txBox="1">
            <a:spLocks noChangeArrowheads="1"/>
          </p:cNvSpPr>
          <p:nvPr/>
        </p:nvSpPr>
        <p:spPr bwMode="auto">
          <a:xfrm>
            <a:off x="6778625" y="2216150"/>
            <a:ext cx="2136775" cy="69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vi-VN" altLang="ja-JP" sz="2400" b="1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chập</a:t>
            </a:r>
          </a:p>
          <a:p>
            <a:pPr algn="ctr">
              <a:defRPr/>
            </a:pPr>
            <a:endParaRPr lang="vi-VN" sz="2400" b="1" i="1">
              <a:solidFill>
                <a:srgbClr val="0000FF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18" name="Text Box 10"/>
          <p:cNvSpPr txBox="1">
            <a:spLocks noChangeArrowheads="1"/>
          </p:cNvSpPr>
          <p:nvPr/>
        </p:nvSpPr>
        <p:spPr bwMode="auto">
          <a:xfrm>
            <a:off x="228600" y="2906713"/>
            <a:ext cx="1423988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vi-VN" altLang="ja-JP" sz="220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không tuyến tính</a:t>
            </a:r>
            <a:endParaRPr lang="vi-VN" sz="220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19" name="Text Box 11"/>
          <p:cNvSpPr txBox="1">
            <a:spLocks noChangeArrowheads="1"/>
          </p:cNvSpPr>
          <p:nvPr/>
        </p:nvSpPr>
        <p:spPr bwMode="auto">
          <a:xfrm>
            <a:off x="1652588" y="2906713"/>
            <a:ext cx="5126037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vi-VN" altLang="ja-JP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tuyến tính </a:t>
            </a:r>
          </a:p>
          <a:p>
            <a:pPr>
              <a:defRPr/>
            </a:pP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35848" name="Text Box 12"/>
          <p:cNvSpPr txBox="1">
            <a:spLocks noChangeArrowheads="1"/>
          </p:cNvSpPr>
          <p:nvPr/>
        </p:nvSpPr>
        <p:spPr bwMode="auto">
          <a:xfrm>
            <a:off x="1652588" y="3944938"/>
            <a:ext cx="1566862" cy="692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2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Mã không vòng</a:t>
            </a:r>
            <a:endParaRPr lang="vi-VN" altLang="en-US" sz="2200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3219450" y="3944938"/>
            <a:ext cx="3559175" cy="692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2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Mã vòng</a:t>
            </a:r>
            <a:endParaRPr lang="vi-VN" altLang="en-US" sz="2200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01422" name="Text Box 14"/>
          <p:cNvSpPr txBox="1">
            <a:spLocks noChangeArrowheads="1"/>
          </p:cNvSpPr>
          <p:nvPr/>
        </p:nvSpPr>
        <p:spPr bwMode="auto">
          <a:xfrm>
            <a:off x="3200400" y="4643437"/>
            <a:ext cx="996950" cy="6905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Mã Golay</a:t>
            </a:r>
          </a:p>
          <a:p>
            <a:pPr algn="ctr">
              <a:defRPr/>
            </a:pP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23" name="Text Box 15"/>
          <p:cNvSpPr txBox="1">
            <a:spLocks noChangeArrowheads="1"/>
          </p:cNvSpPr>
          <p:nvPr/>
        </p:nvSpPr>
        <p:spPr bwMode="auto">
          <a:xfrm>
            <a:off x="4221162" y="4637088"/>
            <a:ext cx="427038" cy="69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algn="ctr">
              <a:defRPr/>
            </a:pPr>
            <a:r>
              <a:rPr lang="vi-VN" altLang="ja-JP" sz="22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RS</a:t>
            </a:r>
            <a:endParaRPr lang="vi-VN" sz="22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401424" name="Text Box 16"/>
          <p:cNvSpPr txBox="1">
            <a:spLocks noChangeArrowheads="1"/>
          </p:cNvSpPr>
          <p:nvPr/>
        </p:nvSpPr>
        <p:spPr bwMode="auto">
          <a:xfrm>
            <a:off x="4643438" y="4637088"/>
            <a:ext cx="2135187" cy="69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algn="ctr">
              <a:defRPr/>
            </a:pPr>
            <a:r>
              <a:rPr lang="vi-VN" altLang="ja-JP" sz="2000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BCH nhị phân</a:t>
            </a:r>
          </a:p>
          <a:p>
            <a:pPr algn="ctr">
              <a:defRPr/>
            </a:pPr>
            <a:endParaRPr lang="vi-VN" sz="2000" dirty="0">
              <a:solidFill>
                <a:srgbClr val="000066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35853" name="Text Box 17"/>
          <p:cNvSpPr txBox="1">
            <a:spLocks noChangeArrowheads="1"/>
          </p:cNvSpPr>
          <p:nvPr/>
        </p:nvSpPr>
        <p:spPr bwMode="auto">
          <a:xfrm>
            <a:off x="4643438" y="5327650"/>
            <a:ext cx="1566862" cy="6921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rgbClr val="F0FFFF"/>
              </a:gs>
              <a:gs pos="100000">
                <a:srgbClr val="CCFFFF"/>
              </a:gs>
            </a:gsLst>
            <a:lin ang="5400000" scaled="1"/>
          </a:gra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000" dirty="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Hamming (e=1)</a:t>
            </a:r>
            <a:endParaRPr lang="vi-VN" altLang="en-US" sz="2000" dirty="0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sp>
        <p:nvSpPr>
          <p:cNvPr id="35854" name="Text Box 18"/>
          <p:cNvSpPr txBox="1">
            <a:spLocks noChangeArrowheads="1"/>
          </p:cNvSpPr>
          <p:nvPr/>
        </p:nvSpPr>
        <p:spPr bwMode="auto">
          <a:xfrm>
            <a:off x="6210300" y="5327650"/>
            <a:ext cx="568325" cy="692150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50000">
                <a:srgbClr val="DFFFFF"/>
              </a:gs>
              <a:gs pos="100000">
                <a:srgbClr val="CCFFFF"/>
              </a:gs>
            </a:gsLst>
            <a:lin ang="5400000" scaled="1"/>
          </a:gra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ja-JP" sz="2400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e&gt;1</a:t>
            </a:r>
            <a:endParaRPr lang="vi-VN" altLang="en-US" sz="2400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Phân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loại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03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71600" y="2497137"/>
            <a:ext cx="7010400" cy="2684463"/>
            <a:chOff x="1371600" y="2497137"/>
            <a:chExt cx="7010400" cy="2684463"/>
          </a:xfrm>
        </p:grpSpPr>
        <p:grpSp>
          <p:nvGrpSpPr>
            <p:cNvPr id="36868" name="Group 19"/>
            <p:cNvGrpSpPr>
              <a:grpSpLocks/>
            </p:cNvGrpSpPr>
            <p:nvPr/>
          </p:nvGrpSpPr>
          <p:grpSpPr bwMode="auto">
            <a:xfrm>
              <a:off x="1371600" y="2497137"/>
              <a:ext cx="6245225" cy="887413"/>
              <a:chOff x="866" y="1296"/>
              <a:chExt cx="3934" cy="559"/>
            </a:xfrm>
          </p:grpSpPr>
          <p:sp>
            <p:nvSpPr>
              <p:cNvPr id="36879" name="Text Box 9"/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1488" cy="373"/>
              </a:xfrm>
              <a:prstGeom prst="rect">
                <a:avLst/>
              </a:prstGeom>
              <a:gradFill rotWithShape="0">
                <a:gsLst>
                  <a:gs pos="0">
                    <a:srgbClr val="FFFFCD"/>
                  </a:gs>
                  <a:gs pos="50000">
                    <a:srgbClr val="FFFF99"/>
                  </a:gs>
                  <a:gs pos="100000">
                    <a:srgbClr val="FFFFCD"/>
                  </a:gs>
                </a:gsLst>
                <a:lin ang="5400000" scaled="1"/>
              </a:gra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4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Bộ mã hóa khối</a:t>
                </a:r>
                <a:endParaRPr lang="vi-VN" altLang="en-US" sz="24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0" name="Line 10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7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1" name="Line 11"/>
              <p:cNvSpPr>
                <a:spLocks noChangeShapeType="1"/>
              </p:cNvSpPr>
              <p:nvPr/>
            </p:nvSpPr>
            <p:spPr bwMode="auto">
              <a:xfrm>
                <a:off x="3552" y="1536"/>
                <a:ext cx="75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2" name="Text Box 12"/>
              <p:cNvSpPr txBox="1">
                <a:spLocks noChangeArrowheads="1"/>
              </p:cNvSpPr>
              <p:nvPr/>
            </p:nvSpPr>
            <p:spPr bwMode="auto">
              <a:xfrm>
                <a:off x="866" y="1296"/>
                <a:ext cx="478" cy="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k bit tin</a:t>
                </a:r>
                <a:endParaRPr lang="vi-VN" altLang="en-US" sz="20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83" name="Text Box 13"/>
              <p:cNvSpPr txBox="1">
                <a:spLocks noChangeArrowheads="1"/>
              </p:cNvSpPr>
              <p:nvPr/>
            </p:nvSpPr>
            <p:spPr bwMode="auto">
              <a:xfrm>
                <a:off x="4216" y="1296"/>
                <a:ext cx="584" cy="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 bit</a:t>
                </a:r>
              </a:p>
              <a:p>
                <a:pPr algn="ctr" eaLnBrk="1" hangingPunct="1"/>
                <a:r>
                  <a:rPr lang="vi-VN" altLang="ja-JP" sz="200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mã hóa</a:t>
                </a:r>
                <a:endParaRPr lang="vi-VN" altLang="en-US" sz="2000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869" name="Group 20"/>
            <p:cNvGrpSpPr>
              <a:grpSpLocks/>
            </p:cNvGrpSpPr>
            <p:nvPr/>
          </p:nvGrpSpPr>
          <p:grpSpPr bwMode="auto">
            <a:xfrm>
              <a:off x="2133600" y="3640137"/>
              <a:ext cx="2825750" cy="1541463"/>
              <a:chOff x="1916" y="1861"/>
              <a:chExt cx="1780" cy="971"/>
            </a:xfrm>
          </p:grpSpPr>
          <p:sp>
            <p:nvSpPr>
              <p:cNvPr id="36871" name="Text Box 6"/>
              <p:cNvSpPr txBox="1">
                <a:spLocks noChangeArrowheads="1"/>
              </p:cNvSpPr>
              <p:nvPr/>
            </p:nvSpPr>
            <p:spPr bwMode="auto">
              <a:xfrm>
                <a:off x="2417" y="2552"/>
                <a:ext cx="834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Từ mã khối n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2" name="Text Box 7"/>
              <p:cNvSpPr txBox="1">
                <a:spLocks noChangeArrowheads="1"/>
              </p:cNvSpPr>
              <p:nvPr/>
            </p:nvSpPr>
            <p:spPr bwMode="auto">
              <a:xfrm>
                <a:off x="3084" y="1861"/>
                <a:ext cx="61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(n-k)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3" name="Text Box 8"/>
              <p:cNvSpPr txBox="1">
                <a:spLocks noChangeArrowheads="1"/>
              </p:cNvSpPr>
              <p:nvPr/>
            </p:nvSpPr>
            <p:spPr bwMode="auto">
              <a:xfrm>
                <a:off x="2334" y="1861"/>
                <a:ext cx="417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k bit</a:t>
                </a:r>
                <a:endParaRPr lang="vi-VN" altLang="en-US"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4" name="Text Box 14"/>
              <p:cNvSpPr txBox="1">
                <a:spLocks noChangeArrowheads="1"/>
              </p:cNvSpPr>
              <p:nvPr/>
            </p:nvSpPr>
            <p:spPr bwMode="auto">
              <a:xfrm>
                <a:off x="1916" y="2180"/>
                <a:ext cx="1085" cy="279"/>
              </a:xfrm>
              <a:prstGeom prst="rect">
                <a:avLst/>
              </a:prstGeom>
              <a:gradFill rotWithShape="0">
                <a:gsLst>
                  <a:gs pos="0">
                    <a:srgbClr val="CCFFFF"/>
                  </a:gs>
                  <a:gs pos="50000">
                    <a:srgbClr val="E5FFFF"/>
                  </a:gs>
                  <a:gs pos="100000">
                    <a:srgbClr val="CCFFFF"/>
                  </a:gs>
                </a:gsLst>
                <a:lin ang="540000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b="1">
                    <a:solidFill>
                      <a:srgbClr val="00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Phần tin</a:t>
                </a:r>
                <a:endParaRPr lang="vi-VN" altLang="en-US" b="1">
                  <a:solidFill>
                    <a:srgbClr val="000066"/>
                  </a:solidFill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5" name="Text Box 15"/>
              <p:cNvSpPr txBox="1">
                <a:spLocks noChangeArrowheads="1"/>
              </p:cNvSpPr>
              <p:nvPr/>
            </p:nvSpPr>
            <p:spPr bwMode="auto">
              <a:xfrm>
                <a:off x="3001" y="2180"/>
                <a:ext cx="667" cy="279"/>
              </a:xfrm>
              <a:prstGeom prst="rect">
                <a:avLst/>
              </a:prstGeom>
              <a:gradFill rotWithShape="0">
                <a:gsLst>
                  <a:gs pos="0">
                    <a:srgbClr val="E0FFFF"/>
                  </a:gs>
                  <a:gs pos="50000">
                    <a:srgbClr val="CCFFFF"/>
                  </a:gs>
                  <a:gs pos="100000">
                    <a:srgbClr val="E0FFFF"/>
                  </a:gs>
                </a:gsLst>
                <a:lin ang="5400000" scaled="1"/>
              </a:gra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vi-VN" altLang="ja-JP" b="1">
                    <a:solidFill>
                      <a:srgbClr val="00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Phần dư</a:t>
                </a:r>
                <a:endParaRPr lang="vi-V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6" name="Line 16"/>
              <p:cNvSpPr>
                <a:spLocks noChangeShapeType="1"/>
              </p:cNvSpPr>
              <p:nvPr/>
            </p:nvSpPr>
            <p:spPr bwMode="auto">
              <a:xfrm>
                <a:off x="1916" y="2087"/>
                <a:ext cx="1085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7" name="Line 17"/>
              <p:cNvSpPr>
                <a:spLocks noChangeShapeType="1"/>
              </p:cNvSpPr>
              <p:nvPr/>
            </p:nvSpPr>
            <p:spPr bwMode="auto">
              <a:xfrm>
                <a:off x="3001" y="2087"/>
                <a:ext cx="667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78" name="Line 18"/>
              <p:cNvSpPr>
                <a:spLocks noChangeShapeType="1"/>
              </p:cNvSpPr>
              <p:nvPr/>
            </p:nvSpPr>
            <p:spPr bwMode="auto">
              <a:xfrm>
                <a:off x="1921" y="2544"/>
                <a:ext cx="1752" cy="0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870" name="Text Box 21"/>
            <p:cNvSpPr txBox="1">
              <a:spLocks noChangeArrowheads="1"/>
            </p:cNvSpPr>
            <p:nvPr/>
          </p:nvSpPr>
          <p:spPr bwMode="auto">
            <a:xfrm>
              <a:off x="5791200" y="3505200"/>
              <a:ext cx="25908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Tỷ lệ mã </a:t>
              </a:r>
              <a:r>
                <a:rPr lang="en-US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 = k/n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(thường từ ½ -1)</a:t>
              </a:r>
              <a:endPara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khối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8915400" cy="51054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r>
              <a:rPr lang="en-US" altLang="en-US" sz="2200" b="1" dirty="0" err="1">
                <a:latin typeface="Arial"/>
                <a:cs typeface="Arial"/>
              </a:rPr>
              <a:t>Bộ</a:t>
            </a:r>
            <a:r>
              <a:rPr lang="en-US" altLang="en-US" sz="2200" b="1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latin typeface="Arial"/>
                <a:cs typeface="Arial"/>
              </a:rPr>
              <a:t>tham</a:t>
            </a:r>
            <a:r>
              <a:rPr lang="en-US" altLang="en-US" sz="2200" b="1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latin typeface="Arial"/>
                <a:cs typeface="Arial"/>
              </a:rPr>
              <a:t>số</a:t>
            </a:r>
            <a:r>
              <a:rPr lang="en-US" altLang="en-US" sz="2200" b="1" dirty="0">
                <a:latin typeface="Arial"/>
                <a:cs typeface="Arial"/>
              </a:rPr>
              <a:t>:</a:t>
            </a:r>
            <a:r>
              <a:rPr lang="en-US" altLang="en-US" sz="2200" dirty="0">
                <a:latin typeface="Arial"/>
                <a:cs typeface="Arial"/>
              </a:rPr>
              <a:t> n, k,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tối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thiểu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ma </a:t>
            </a:r>
            <a:r>
              <a:rPr lang="en-US" altLang="en-US" sz="2200" dirty="0" err="1">
                <a:latin typeface="Arial"/>
                <a:cs typeface="Arial"/>
              </a:rPr>
              <a:t>trận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r>
              <a:rPr lang="en-US" altLang="en-US" sz="2200" dirty="0">
                <a:latin typeface="Arial"/>
                <a:cs typeface="Arial"/>
              </a:rPr>
              <a:t>/</a:t>
            </a:r>
            <a:r>
              <a:rPr lang="en-US" altLang="en-US" sz="2200" dirty="0" err="1">
                <a:latin typeface="Arial"/>
                <a:cs typeface="Arial"/>
              </a:rPr>
              <a:t>đa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thức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sinh</a:t>
            </a: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957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8794</TotalTime>
  <Words>1101</Words>
  <Application>Microsoft Macintosh PowerPoint</Application>
  <PresentationFormat>On-screen Show (4:3)</PresentationFormat>
  <Paragraphs>208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Tahoma</vt:lpstr>
      <vt:lpstr>Times New Roman</vt:lpstr>
      <vt:lpstr>Tw Cen MT</vt:lpstr>
      <vt:lpstr>Wingdings</vt:lpstr>
      <vt:lpstr>Median</vt:lpstr>
      <vt:lpstr>Sửa bài tập mã hoá nguồn</vt:lpstr>
      <vt:lpstr>Chương 4:  KỸ thuật MÃ HÓA KÊNH</vt:lpstr>
      <vt:lpstr>Hệ thống thông tin số điển hình</vt:lpstr>
      <vt:lpstr>Nội dung</vt:lpstr>
      <vt:lpstr>Nội dung</vt:lpstr>
      <vt:lpstr>Cơ sở lý thuyết mã hoá kênh</vt:lpstr>
      <vt:lpstr>Giới thiệu các kỹ thuật điều khiển lỗi</vt:lpstr>
      <vt:lpstr>Phân loại mã hóa kênh</vt:lpstr>
      <vt:lpstr>Mã khối</vt:lpstr>
      <vt:lpstr>Mã khối tuyến tính</vt:lpstr>
      <vt:lpstr>Mã vòng</vt:lpstr>
      <vt:lpstr>Khả năng phát hiện và sửa lỗi của mã khối</vt:lpstr>
      <vt:lpstr>Ví dụ khả năng phát hiện và sửa lỗi</vt:lpstr>
      <vt:lpstr>Bài tập (không bắt buộc)</vt:lpstr>
      <vt:lpstr>Giải mã</vt:lpstr>
      <vt:lpstr>Bài toán</vt:lpstr>
      <vt:lpstr>Giải mã quyết định cứng</vt:lpstr>
      <vt:lpstr>Ví dụ giải mã quyết định cứng</vt:lpstr>
      <vt:lpstr>Giải mã quyết định mềm</vt:lpstr>
      <vt:lpstr>Ví dụ giải mã quyết định mềm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504</cp:revision>
  <cp:lastPrinted>2020-02-19T10:06:43Z</cp:lastPrinted>
  <dcterms:created xsi:type="dcterms:W3CDTF">2011-06-12T11:37:37Z</dcterms:created>
  <dcterms:modified xsi:type="dcterms:W3CDTF">2021-11-12T08:17:03Z</dcterms:modified>
</cp:coreProperties>
</file>